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custDataLst>
    <p:tags r:id="rId13"/>
  </p:custDataLst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CC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0" autoAdjust="0"/>
  </p:normalViewPr>
  <p:slideViewPr>
    <p:cSldViewPr>
      <p:cViewPr>
        <p:scale>
          <a:sx n="75" d="100"/>
          <a:sy n="75" d="100"/>
        </p:scale>
        <p:origin x="-142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</p:grpSp>
      <p:sp>
        <p:nvSpPr>
          <p:cNvPr id="880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C4EBB-C2CF-4CDA-AB57-5EBAFD1A1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B3A2E-5B9F-4D86-8803-3B8A1745F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F490B-BFBC-4ED0-94EC-6C1EBDA11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C9FFE-FA16-4D3C-A24C-BDF983349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A524-365B-432C-82DB-DD825D4BA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2F843-EBA9-4AC7-A5E8-B4A2EF15E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FEA4E-A11A-4827-8F1E-5AEA90089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2E84D-AAFF-42D7-A46B-12D4A8180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235E9-1D35-4E19-96B5-A5C28F2F2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34858-35CD-4653-B05A-F1039C6D5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2666F-3D3D-48C4-BDF7-74F50C98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4F0F9-EF57-4B77-A55E-D2C280E78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8704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8704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</p:grpSp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D6DC123-CACF-40CB-80C9-85149F77D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3.gif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2.wmf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electric.com/powerpoint.htm" TargetMode="External"/><Relationship Id="rId2" Type="http://schemas.openxmlformats.org/officeDocument/2006/relationships/hyperlink" Target="file:///E:/My%20Webs/Year%209%20History%20Projec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ydneyharbourbridge.info/" TargetMode="External"/><Relationship Id="rId3" Type="http://schemas.openxmlformats.org/officeDocument/2006/relationships/hyperlink" Target="http://www.cultureandrecreation.gov.au/articles/harbourbridge/" TargetMode="External"/><Relationship Id="rId7" Type="http://schemas.openxmlformats.org/officeDocument/2006/relationships/hyperlink" Target="http://www.pylonlookout.com.au/" TargetMode="External"/><Relationship Id="rId2" Type="http://schemas.openxmlformats.org/officeDocument/2006/relationships/hyperlink" Target="http://sydney-harbour-bridge.bos.nsw.edu.a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ityofsydney.nsw.gov.au/AboutSydney/HistoryAndArchives/SydneyHistory/HistoricBuildings/SydneyHarbourBridge.asp" TargetMode="External"/><Relationship Id="rId5" Type="http://schemas.openxmlformats.org/officeDocument/2006/relationships/hyperlink" Target="http://www.bridgeclimb.com/theBridge/default.htm" TargetMode="External"/><Relationship Id="rId4" Type="http://schemas.openxmlformats.org/officeDocument/2006/relationships/hyperlink" Target="http://en.wikipedia.org/wiki/Sydney_Harbour_Brid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447800" y="228600"/>
            <a:ext cx="7467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AU" sz="2000" smtClean="0">
                <a:latin typeface="Bookman Old Style" pitchFamily="18" charset="0"/>
              </a:rPr>
              <a:t>Year 9 History Assignment/Virtual Site Study</a:t>
            </a:r>
            <a:br>
              <a:rPr lang="en-AU" sz="2000" smtClean="0">
                <a:latin typeface="Bookman Old Style" pitchFamily="18" charset="0"/>
              </a:rPr>
            </a:br>
            <a:r>
              <a:rPr lang="en-AU" sz="2000" smtClean="0">
                <a:latin typeface="Bookman Old Style" pitchFamily="18" charset="0"/>
              </a:rPr>
              <a:t>The Sydney Harbour Bridge</a:t>
            </a:r>
            <a:endParaRPr lang="en-AU" sz="4000" smtClean="0"/>
          </a:p>
        </p:txBody>
      </p:sp>
      <p:sp>
        <p:nvSpPr>
          <p:cNvPr id="3075" name="Text Box 9"/>
          <p:cNvSpPr txBox="1">
            <a:spLocks noChangeArrowheads="1"/>
          </p:cNvSpPr>
          <p:nvPr/>
        </p:nvSpPr>
        <p:spPr bwMode="auto">
          <a:xfrm>
            <a:off x="457200" y="228600"/>
            <a:ext cx="1524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AU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AU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AU">
              <a:latin typeface="Arial" charset="0"/>
            </a:endParaRPr>
          </a:p>
        </p:txBody>
      </p:sp>
      <p:graphicFrame>
        <p:nvGraphicFramePr>
          <p:cNvPr id="5196" name="Group 76"/>
          <p:cNvGraphicFramePr>
            <a:graphicFrameLocks noGrp="1"/>
          </p:cNvGraphicFramePr>
          <p:nvPr/>
        </p:nvGraphicFramePr>
        <p:xfrm>
          <a:off x="152400" y="3429000"/>
          <a:ext cx="8839200" cy="3487166"/>
        </p:xfrm>
        <a:graphic>
          <a:graphicData uri="http://schemas.openxmlformats.org/drawingml/2006/table">
            <a:tbl>
              <a:tblPr/>
              <a:tblGrid>
                <a:gridCol w="4419600"/>
                <a:gridCol w="4419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2" action="ppaction://hlinksldjump"/>
                        </a:rPr>
                        <a:t>Working Historically </a:t>
                      </a:r>
                      <a:endParaRPr kumimoji="0" lang="en-A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3" action="ppaction://hlinksldjump"/>
                        </a:rPr>
                        <a:t>Stage 5 Mandatory Course Objectives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3" action="ppaction://hlinksldjump"/>
                        </a:rPr>
                        <a:t> </a:t>
                      </a:r>
                      <a:endParaRPr kumimoji="0" lang="en-A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Read this powerpoint slide show carefully for more information on: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2" action="ppaction://hlinksldjump"/>
                        </a:rPr>
                        <a:t>Historical skills 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to be demonstrated in this project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4" action="ppaction://hlinksldjump"/>
                        </a:rPr>
                        <a:t>Issues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 to consider while researching this project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4" action="ppaction://hlinksldjump"/>
                        </a:rPr>
                        <a:t>People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 to identify who are relevant to this project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This project has particular focus on how well a student: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locates, selects and organises relevant information from a number of sources, including 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3" action="ppaction://hlinksldjump"/>
                        </a:rPr>
                        <a:t>ICT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, to undertake historical inquiry.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selects and uses appropriate oral, written and other forms, including 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3" action="ppaction://hlinksldjump"/>
                        </a:rPr>
                        <a:t>ICT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, to communicate effectively about the past for different audiences.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5" action="ppaction://hlinksldjump"/>
                        </a:rPr>
                        <a:t>Marking Schedule </a:t>
                      </a:r>
                      <a:endParaRPr kumimoji="0" lang="en-A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6" action="ppaction://hlinksldjump"/>
                        </a:rPr>
                        <a:t>Help</a:t>
                      </a: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  <a:hlinkClick r:id="rId6" action="ppaction://hlinksldjump"/>
                        </a:rPr>
                        <a:t> </a:t>
                      </a:r>
                      <a:endParaRPr kumimoji="0" lang="en-A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This section of the website contains a copy of the marking schedule the teachers will use to mark the project.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Students should look at this to see that they meet all criteria.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Getting started with Microsoft PowerPoint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A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Franklin Gothic Book" pitchFamily="34" charset="0"/>
                        </a:rPr>
                        <a:t>The web sites you need to get your research started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3" name="Text Box 31"/>
          <p:cNvSpPr txBox="1">
            <a:spLocks noChangeArrowheads="1"/>
          </p:cNvSpPr>
          <p:nvPr/>
        </p:nvSpPr>
        <p:spPr bwMode="auto">
          <a:xfrm>
            <a:off x="152400" y="2209800"/>
            <a:ext cx="8839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1600">
                <a:latin typeface="Franklin Gothic Book" pitchFamily="34" charset="0"/>
              </a:rPr>
              <a:t>Students will complete this task by: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AU" sz="1600">
                <a:latin typeface="Franklin Gothic Book" pitchFamily="34" charset="0"/>
              </a:rPr>
              <a:t>  using technology to research historical information,  and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AU" sz="1600">
                <a:latin typeface="Franklin Gothic Book" pitchFamily="34" charset="0"/>
              </a:rPr>
              <a:t>  presenting the project using communication technologies.</a:t>
            </a:r>
          </a:p>
        </p:txBody>
      </p:sp>
      <p:sp>
        <p:nvSpPr>
          <p:cNvPr id="3094" name="Text Box 68"/>
          <p:cNvSpPr txBox="1">
            <a:spLocks noChangeArrowheads="1"/>
          </p:cNvSpPr>
          <p:nvPr/>
        </p:nvSpPr>
        <p:spPr bwMode="auto">
          <a:xfrm>
            <a:off x="533400" y="61722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AU" sz="800">
              <a:latin typeface="Garamond" pitchFamily="18" charset="0"/>
            </a:endParaRPr>
          </a:p>
          <a:p>
            <a:pPr eaLnBrk="1" hangingPunct="1"/>
            <a:r>
              <a:rPr lang="en-AU" sz="1000">
                <a:latin typeface="Garamond" pitchFamily="18" charset="0"/>
              </a:rPr>
              <a:t> </a:t>
            </a:r>
            <a:endParaRPr lang="en-AU" sz="800">
              <a:latin typeface="Garamond" pitchFamily="18" charset="0"/>
            </a:endParaRPr>
          </a:p>
        </p:txBody>
      </p:sp>
      <p:pic>
        <p:nvPicPr>
          <p:cNvPr id="3095" name="Picture 77" descr="harbour brid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1371600"/>
            <a:ext cx="46672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pPr eaLnBrk="1" hangingPunct="1">
              <a:defRPr/>
            </a:pPr>
            <a:r>
              <a:rPr lang="en-AU" sz="2800" smtClean="0"/>
              <a:t>The Project</a:t>
            </a:r>
            <a:br>
              <a:rPr lang="en-AU" sz="2800" smtClean="0"/>
            </a:br>
            <a:r>
              <a:rPr lang="en-AU" sz="2800" smtClean="0">
                <a:solidFill>
                  <a:schemeClr val="hlink"/>
                </a:solidFill>
              </a:rPr>
              <a:t>The Sydney Harbour Bridge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AU" sz="1600" smtClean="0">
                <a:solidFill>
                  <a:schemeClr val="hlink"/>
                </a:solidFill>
              </a:rPr>
              <a:t>The Task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Imagine that you are going to speak to a group of  history students on the significance of the building and/or opening of the Sydney Harbour Bridge.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Prepare a PowerPoint presentation about the bridge that could accompany your speech.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Your presentation should have a minimum of 10 slides.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You should include both text and graphics.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The presentation is to be handed in to your teacher on CD-ROM or uploaded onto the student drive(?)</a:t>
            </a:r>
            <a:endParaRPr lang="en-AU" sz="1200" smtClean="0">
              <a:solidFill>
                <a:schemeClr val="hlink"/>
              </a:solidFill>
              <a:latin typeface="Verdana" pitchFamily="34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AU" sz="1200" b="1" u="sng" smtClean="0">
              <a:latin typeface="Verdana" pitchFamily="34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200" b="1" u="sng" smtClean="0">
                <a:latin typeface="Verdana" pitchFamily="34" charset="0"/>
              </a:rPr>
              <a:t>You must include at least TWO of the following in your presentation/speech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200" smtClean="0">
                <a:latin typeface="Verdana" pitchFamily="34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AU" sz="1200" smtClean="0">
                <a:latin typeface="Verdana" pitchFamily="34" charset="0"/>
              </a:rPr>
              <a:t>	Working conditions on the bridge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AU" sz="1200" smtClean="0">
                <a:latin typeface="Verdana" pitchFamily="34" charset="0"/>
              </a:rPr>
              <a:t>	Death on the bridge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AU" sz="1200" smtClean="0">
                <a:latin typeface="Verdana" pitchFamily="34" charset="0"/>
              </a:rPr>
              <a:t>	The opening of the bridge: the Big Day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AU" sz="1200" smtClean="0">
                <a:latin typeface="Verdana" pitchFamily="34" charset="0"/>
              </a:rPr>
              <a:t>	Significance of the opening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AU" sz="1200" smtClean="0">
                <a:latin typeface="Verdana" pitchFamily="34" charset="0"/>
              </a:rPr>
              <a:t>	JJC Bradfield and JT Lang: the movers and shakers</a:t>
            </a:r>
          </a:p>
          <a:p>
            <a:pPr lvl="1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AU" sz="1200" smtClean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AU" sz="1400" smtClean="0">
                <a:latin typeface="Verdana" pitchFamily="34" charset="0"/>
              </a:rPr>
              <a:t>NOTE: YOU DO NOT ACTUALLY HAVE TO MAKE AN ORAL PRESENTATION AS YOU ARE ONLY BEING </a:t>
            </a:r>
            <a:r>
              <a:rPr lang="en-AU" sz="1600" smtClean="0">
                <a:latin typeface="Verdana" pitchFamily="34" charset="0"/>
              </a:rPr>
              <a:t>assessed on how well you: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Demonstrate the skills of  historical inquiry;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200" smtClean="0">
                <a:latin typeface="Verdana" pitchFamily="34" charset="0"/>
              </a:rPr>
              <a:t>Use information communication technology to communicate your understanding of history.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AU" sz="1200" smtClean="0">
              <a:latin typeface="Verdana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62000" y="53340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>
              <a:latin typeface="Garamond" pitchFamily="18" charset="0"/>
            </a:endParaRPr>
          </a:p>
        </p:txBody>
      </p:sp>
      <p:pic>
        <p:nvPicPr>
          <p:cNvPr id="4101" name="Picture 7" descr="j02026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5638800"/>
            <a:ext cx="4672013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9" descr="MMj0178234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/>
              <a:t>Working Historically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defRPr/>
            </a:pPr>
            <a:r>
              <a:rPr lang="en-AU" sz="1800" b="1" smtClean="0">
                <a:solidFill>
                  <a:schemeClr val="hlink"/>
                </a:solidFill>
              </a:rPr>
              <a:t>Historical skills to be integrated into this topic:</a:t>
            </a:r>
            <a:endParaRPr lang="en-AU" sz="1800" smtClean="0">
              <a:solidFill>
                <a:schemeClr val="hlink"/>
              </a:solidFill>
            </a:endParaRPr>
          </a:p>
          <a:p>
            <a:pPr lvl="1" eaLnBrk="1" hangingPunct="1">
              <a:defRPr/>
            </a:pPr>
            <a:r>
              <a:rPr lang="en-AU" sz="1400" smtClean="0"/>
              <a:t>sequence events within the time period;</a:t>
            </a:r>
          </a:p>
          <a:p>
            <a:pPr lvl="1" eaLnBrk="1" hangingPunct="1">
              <a:defRPr/>
            </a:pPr>
            <a:r>
              <a:rPr lang="en-AU" sz="1400" smtClean="0"/>
              <a:t>identify, comprehend and evaluate a range of sources;</a:t>
            </a:r>
          </a:p>
          <a:p>
            <a:pPr lvl="1" eaLnBrk="1" hangingPunct="1">
              <a:defRPr/>
            </a:pPr>
            <a:r>
              <a:rPr lang="en-AU" sz="1400" smtClean="0"/>
              <a:t>identify perspectives of different individuals or groups;</a:t>
            </a:r>
          </a:p>
          <a:p>
            <a:pPr lvl="1" eaLnBrk="1" hangingPunct="1">
              <a:defRPr/>
            </a:pPr>
            <a:r>
              <a:rPr lang="en-AU" sz="1400" smtClean="0"/>
              <a:t>plan historical research to suit the purpose of an inquiry;</a:t>
            </a:r>
          </a:p>
          <a:p>
            <a:pPr lvl="1" eaLnBrk="1" hangingPunct="1">
              <a:defRPr/>
            </a:pPr>
            <a:r>
              <a:rPr lang="en-AU" sz="1400" smtClean="0"/>
              <a:t>select appropriate forms of communication for specific purposes. </a:t>
            </a:r>
          </a:p>
          <a:p>
            <a:pPr lvl="1" eaLnBrk="1" hangingPunct="1">
              <a:defRPr/>
            </a:pPr>
            <a:endParaRPr lang="en-AU" sz="1400" smtClean="0"/>
          </a:p>
          <a:p>
            <a:pPr lvl="1" eaLnBrk="1" hangingPunct="1">
              <a:defRPr/>
            </a:pPr>
            <a:endParaRPr lang="en-AU" sz="1400" smtClean="0"/>
          </a:p>
          <a:p>
            <a:pPr lvl="1" eaLnBrk="1" hangingPunct="1">
              <a:defRPr/>
            </a:pPr>
            <a:endParaRPr lang="en-AU" sz="1400" smtClean="0"/>
          </a:p>
          <a:p>
            <a:pPr lvl="1" eaLnBrk="1" hangingPunct="1">
              <a:defRPr/>
            </a:pPr>
            <a:endParaRPr lang="en-AU" sz="1400" smtClean="0"/>
          </a:p>
          <a:p>
            <a:pPr eaLnBrk="1" hangingPunct="1">
              <a:defRPr/>
            </a:pPr>
            <a:r>
              <a:rPr lang="en-AU" sz="1800" b="1" smtClean="0">
                <a:solidFill>
                  <a:schemeClr val="hlink"/>
                </a:solidFill>
              </a:rPr>
              <a:t>ICT skills appropriate for this topic may include:</a:t>
            </a:r>
            <a:endParaRPr lang="en-AU" sz="1800" smtClean="0">
              <a:solidFill>
                <a:schemeClr val="hlink"/>
              </a:solidFill>
            </a:endParaRPr>
          </a:p>
          <a:p>
            <a:pPr lvl="1" eaLnBrk="1" hangingPunct="1">
              <a:defRPr/>
            </a:pPr>
            <a:r>
              <a:rPr lang="en-AU" sz="1400" smtClean="0"/>
              <a:t>locate, select and organise information from a range of sources, 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AU" sz="1400" smtClean="0"/>
              <a:t>including a website;</a:t>
            </a:r>
          </a:p>
          <a:p>
            <a:pPr lvl="1" eaLnBrk="1" hangingPunct="1">
              <a:defRPr/>
            </a:pPr>
            <a:r>
              <a:rPr lang="en-AU" sz="1400" smtClean="0"/>
              <a:t>use an image bank to gather relevant images for an historical inquiry;</a:t>
            </a:r>
          </a:p>
          <a:p>
            <a:pPr lvl="1" eaLnBrk="1" hangingPunct="1">
              <a:defRPr/>
            </a:pPr>
            <a:r>
              <a:rPr lang="en-AU" sz="1400" smtClean="0"/>
              <a:t>communicate effectively about the past 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AU" sz="1400" smtClean="0"/>
              <a:t>through a desktop published document. </a:t>
            </a:r>
          </a:p>
          <a:p>
            <a:pPr eaLnBrk="1" hangingPunct="1">
              <a:defRPr/>
            </a:pPr>
            <a:endParaRPr lang="en-AU" sz="1400" smtClean="0"/>
          </a:p>
        </p:txBody>
      </p:sp>
      <p:pic>
        <p:nvPicPr>
          <p:cNvPr id="5124" name="Picture 8" descr="j01953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4419600"/>
            <a:ext cx="2243138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2" descr="MCj0431495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/>
              <a:t>Working Historically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sz="2000" smtClean="0">
                <a:solidFill>
                  <a:schemeClr val="hlink"/>
                </a:solidFill>
              </a:rPr>
              <a:t>Issues to Consider</a:t>
            </a:r>
          </a:p>
          <a:p>
            <a:pPr lvl="1" eaLnBrk="1" hangingPunct="1">
              <a:defRPr/>
            </a:pPr>
            <a:r>
              <a:rPr lang="en-AU" sz="1600" smtClean="0"/>
              <a:t>The Great Depression</a:t>
            </a:r>
          </a:p>
          <a:p>
            <a:pPr lvl="1" eaLnBrk="1" hangingPunct="1">
              <a:defRPr/>
            </a:pPr>
            <a:r>
              <a:rPr lang="en-AU" sz="1600" smtClean="0"/>
              <a:t>Rising unemployment</a:t>
            </a:r>
          </a:p>
          <a:p>
            <a:pPr lvl="1" eaLnBrk="1" hangingPunct="1">
              <a:defRPr/>
            </a:pPr>
            <a:r>
              <a:rPr lang="en-AU" sz="1600" smtClean="0"/>
              <a:t>Repayment of British loans while people suffered</a:t>
            </a:r>
          </a:p>
          <a:p>
            <a:pPr lvl="1" eaLnBrk="1" hangingPunct="1">
              <a:defRPr/>
            </a:pPr>
            <a:r>
              <a:rPr lang="en-AU" sz="1600" smtClean="0"/>
              <a:t>The threat of communism</a:t>
            </a:r>
          </a:p>
          <a:p>
            <a:pPr lvl="1" eaLnBrk="1" hangingPunct="1">
              <a:defRPr/>
            </a:pPr>
            <a:r>
              <a:rPr lang="en-AU" sz="1600" smtClean="0"/>
              <a:t>The rise of Fascism and the New Guard</a:t>
            </a:r>
          </a:p>
          <a:p>
            <a:pPr lvl="1" eaLnBrk="1" hangingPunct="1">
              <a:buFontTx/>
              <a:buNone/>
              <a:defRPr/>
            </a:pPr>
            <a:endParaRPr lang="en-AU" sz="1600" smtClean="0"/>
          </a:p>
          <a:p>
            <a:pPr lvl="1" eaLnBrk="1" hangingPunct="1">
              <a:defRPr/>
            </a:pPr>
            <a:endParaRPr lang="en-AU" sz="1600" smtClean="0"/>
          </a:p>
          <a:p>
            <a:pPr eaLnBrk="1" hangingPunct="1">
              <a:defRPr/>
            </a:pPr>
            <a:r>
              <a:rPr lang="en-AU" sz="2000" smtClean="0">
                <a:solidFill>
                  <a:schemeClr val="hlink"/>
                </a:solidFill>
              </a:rPr>
              <a:t>People to identify</a:t>
            </a:r>
          </a:p>
          <a:p>
            <a:pPr lvl="1" eaLnBrk="1" hangingPunct="1">
              <a:defRPr/>
            </a:pPr>
            <a:r>
              <a:rPr lang="en-AU" sz="1600" smtClean="0"/>
              <a:t>John Job Crew Bradfield</a:t>
            </a:r>
          </a:p>
          <a:p>
            <a:pPr lvl="1" eaLnBrk="1" hangingPunct="1">
              <a:defRPr/>
            </a:pPr>
            <a:r>
              <a:rPr lang="en-AU" sz="1600" smtClean="0"/>
              <a:t>John Thomas Lang</a:t>
            </a:r>
          </a:p>
          <a:p>
            <a:pPr lvl="1" eaLnBrk="1" hangingPunct="1">
              <a:defRPr/>
            </a:pPr>
            <a:r>
              <a:rPr lang="en-AU" sz="1600" smtClean="0"/>
              <a:t>Francis Edward de Groot</a:t>
            </a:r>
          </a:p>
          <a:p>
            <a:pPr lvl="1" eaLnBrk="1" hangingPunct="1">
              <a:defRPr/>
            </a:pPr>
            <a:r>
              <a:rPr lang="en-AU" sz="1600" smtClean="0"/>
              <a:t>Sir Phillip Game</a:t>
            </a:r>
          </a:p>
          <a:p>
            <a:pPr lvl="1" eaLnBrk="1" hangingPunct="1">
              <a:defRPr/>
            </a:pPr>
            <a:r>
              <a:rPr lang="en-AU" sz="1600" smtClean="0"/>
              <a:t>James Henry Scullin</a:t>
            </a:r>
          </a:p>
          <a:p>
            <a:pPr lvl="1" eaLnBrk="1" hangingPunct="1">
              <a:defRPr/>
            </a:pPr>
            <a:endParaRPr lang="en-AU" sz="1600" smtClean="0"/>
          </a:p>
        </p:txBody>
      </p:sp>
      <p:pic>
        <p:nvPicPr>
          <p:cNvPr id="6148" name="Picture 4" descr="j017823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362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419600"/>
            <a:ext cx="11049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j02026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5791200"/>
            <a:ext cx="4672013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733800"/>
            <a:ext cx="8191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1400" y="5257800"/>
            <a:ext cx="14287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9200" y="2895600"/>
            <a:ext cx="10858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4114800"/>
            <a:ext cx="12287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67600" y="3429000"/>
            <a:ext cx="7715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0" y="38100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5" descr="MMj01782340000[1]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62800" y="762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6" descr="MMj01782900000[1]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00600" y="1143000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/>
              <a:t>Course Objectives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57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400" b="1" u="sng" smtClean="0">
                <a:solidFill>
                  <a:schemeClr val="hlink"/>
                </a:solidFill>
              </a:rPr>
              <a:t>Stage 5 Mandatory Course Objectives</a:t>
            </a:r>
            <a:endParaRPr lang="en-AU" sz="1400" smtClean="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000" smtClean="0"/>
              <a:t>This table shows the Objectives and Outcomes that are relevant to this course.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000" smtClean="0"/>
              <a:t>The Objectives and Outcomes highlighted in yellow are the ones that are particularly relevant to this project.</a:t>
            </a:r>
          </a:p>
        </p:txBody>
      </p:sp>
      <p:graphicFrame>
        <p:nvGraphicFramePr>
          <p:cNvPr id="75847" name="Group 71"/>
          <p:cNvGraphicFramePr>
            <a:graphicFrameLocks noGrp="1"/>
          </p:cNvGraphicFramePr>
          <p:nvPr>
            <p:ph sz="half" idx="2"/>
          </p:nvPr>
        </p:nvGraphicFramePr>
        <p:xfrm>
          <a:off x="457200" y="2514600"/>
          <a:ext cx="8229600" cy="4193541"/>
        </p:xfrm>
        <a:graphic>
          <a:graphicData uri="http://schemas.openxmlformats.org/drawingml/2006/table">
            <a:tbl>
              <a:tblPr/>
              <a:tblGrid>
                <a:gridCol w="2438400"/>
                <a:gridCol w="5791200"/>
              </a:tblGrid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Students will develop: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Outcomes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 student::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 knowledge and understanding of significant developments in Australia’s social, political and cultural history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5.1 explains social, political and cultural developments and events and evaluates their impact on Australian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 knowledge and understanding of Australia’s international relationships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5.2 assesses the impact of international events and relationships on Australia’s history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 knowledge and understanding of the changing rights and freedoms of Aboriginal peoples and other groups in Australia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5.3 explains the changing rights and freedoms of Aboriginal peoples and other groups in Australia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the skills to undertake the process of historical inquiry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5.4 sequences major historical events to show an understanding of continuity, change and causation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5.5 identifies, comprehends and evaluates historical sources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5.6 uses sources appropriately in an historical inquiry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5.7 explains different contexts, perspectives and interpretations of the past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5.8 locates, selects and organises relevant historical information from a number of sources, including ICT, to undertake historical inquiry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the skills to communicate their understanding of history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5.9 uses historical terms and concepts in appropriate contexts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5.10 selects and uses appropriate oral, written and other forms, including ICT, to communicate effectively about the past for different audiences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smtClean="0"/>
              <a:t>Marking Schedule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79413"/>
          </a:xfrm>
        </p:spPr>
        <p:txBody>
          <a:bodyPr/>
          <a:lstStyle/>
          <a:p>
            <a:pPr eaLnBrk="1" hangingPunct="1">
              <a:defRPr/>
            </a:pPr>
            <a:r>
              <a:rPr lang="en-AU" sz="1400" smtClean="0">
                <a:solidFill>
                  <a:schemeClr val="hlink"/>
                </a:solidFill>
              </a:rPr>
              <a:t>A student performing at this grade typically:</a:t>
            </a:r>
          </a:p>
        </p:txBody>
      </p:sp>
      <p:graphicFrame>
        <p:nvGraphicFramePr>
          <p:cNvPr id="78918" name="Group 70"/>
          <p:cNvGraphicFramePr>
            <a:graphicFrameLocks noGrp="1"/>
          </p:cNvGraphicFramePr>
          <p:nvPr>
            <p:ph sz="half" idx="2"/>
          </p:nvPr>
        </p:nvGraphicFramePr>
        <p:xfrm>
          <a:off x="152400" y="2286000"/>
          <a:ext cx="8839200" cy="4053523"/>
        </p:xfrm>
        <a:graphic>
          <a:graphicData uri="http://schemas.openxmlformats.org/drawingml/2006/table">
            <a:tbl>
              <a:tblPr/>
              <a:tblGrid>
                <a:gridCol w="1766888"/>
                <a:gridCol w="1770062"/>
                <a:gridCol w="1765300"/>
                <a:gridCol w="1770063"/>
                <a:gridCol w="1766887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Grade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Grade B</a:t>
                      </a:r>
                      <a:endParaRPr kumimoji="0" lang="en-A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Grade C</a:t>
                      </a:r>
                      <a:endParaRPr kumimoji="0" lang="en-A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Grade D</a:t>
                      </a:r>
                      <a:endParaRPr kumimoji="0" lang="en-A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Grade E</a:t>
                      </a:r>
                      <a:endParaRPr kumimoji="0" lang="en-A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locates, selects and organises relevant historical information from a number of sources, including ICT, to undertake extensive historical inquiry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locates, selects and organises relevant historical information from a number of sources, including ICT, to undertake thorough historical inquiry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locates, selects and organises relevant historical information from a number of sources, including ICT, to undertake adequate historical inquiry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locates and selects basic historical information from some sources, including ICT, to undertake historical inquiry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selects some elementary historical information from a few sources to undertake limited historical inquiry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readily explains social, political and cultural developments and events and evaluates their impact on Australian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ably explains social, political and cultural developments and events and evaluates their impact on Australian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adequately explains social, political and cultural developments and events and evaluates their impact on Australian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attempts to explains social, political and cultural developments and events and evaluates basically their impact on Australian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has limited ability to explain social, political and cultural developments and events and rarely evaluates their impact on Australian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selects and uses appropriate written and ICT, to readily communicate effectively about the past for different audiences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selects and uses appropriate written and ICT, to ably communicate about the past for different audiences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selects and uses appropriate written and ICT, to adequately communicate about the past for different audiences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selects and uses limited  written and ICT, to communicate basically about the past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uses very limited  written and ICT, to communicate elementary knowledge about the past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sequences major historical events to show an extensive understanding of continuity, change and causation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sequences major historical events to show a thorough understanding of continuity, change and causation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sequences major historical events to show a sound understanding of continuity, change and causation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sequences basic historical events to show a limited understanding of continuity, change and causation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sequences few historical events to show any understanding of continuity and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>
                <a:hlinkClick r:id="rId2" action="ppaction://hlinkfile"/>
              </a:rPr>
              <a:t>Help</a:t>
            </a:r>
            <a:endParaRPr lang="en-AU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AU" sz="1800" b="1" dirty="0" smtClean="0">
                <a:solidFill>
                  <a:schemeClr val="hlink"/>
                </a:solidFill>
              </a:rPr>
              <a:t>First create an image bank – saving images as JPEG files from the internet into a document. We will work on this in class.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AU" sz="1800" b="1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AU" sz="1800" b="1" dirty="0" smtClean="0">
                <a:solidFill>
                  <a:schemeClr val="hlink"/>
                </a:solidFill>
              </a:rPr>
              <a:t>Getting started with  PowerPoint: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From START menu, find ALL PROGRAMS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Find MICROSOFT OFFICE, open POWERPOINT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You can create a NEW presentation using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AU" sz="1400" dirty="0" smtClean="0"/>
              <a:t>Blank presentation, design template, AutoContent wizard, or existing presentation.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You may find the wizard the easiest to start with.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If you use the Blank presentation you can set your own background, and text and content layouts.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Type your information in the spaces provided.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Import graphics and pictures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sz="1400" dirty="0" smtClean="0"/>
              <a:t>Or you could explore </a:t>
            </a:r>
            <a:r>
              <a:rPr lang="en-AU" sz="1400" dirty="0" smtClean="0">
                <a:effectLst/>
                <a:hlinkClick r:id="rId3"/>
              </a:rPr>
              <a:t>http://www.learningelectric.com/powerpoint.htm</a:t>
            </a:r>
            <a:r>
              <a:rPr lang="en-AU" sz="1400" dirty="0" smtClean="0">
                <a:effectLst/>
              </a:rPr>
              <a:t> - just copy and paste this URL into your browser.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AU" sz="1400" dirty="0" smtClean="0">
              <a:effectLst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AU" sz="1800" b="1" dirty="0" smtClean="0">
                <a:effectLst/>
              </a:rPr>
              <a:t>POWERPOINT PRESENTATION DUE MONDAY 20 June (WEEK 9). 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AU" sz="1800" b="1" dirty="0" smtClean="0">
              <a:effectLst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AU" sz="14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sz="2400" smtClean="0"/>
              <a:t>Getting the research started…</a:t>
            </a:r>
            <a:endParaRPr lang="en-US" sz="240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600" b="1" smtClean="0">
                <a:solidFill>
                  <a:schemeClr val="hlink"/>
                </a:solidFill>
              </a:rPr>
              <a:t>The following website is</a:t>
            </a:r>
            <a:r>
              <a:rPr lang="en-AU" sz="1600" b="1" u="sng" smtClean="0">
                <a:solidFill>
                  <a:schemeClr val="hlink"/>
                </a:solidFill>
              </a:rPr>
              <a:t> mandatory</a:t>
            </a:r>
            <a:r>
              <a:rPr lang="en-AU" sz="1600" b="1" smtClean="0">
                <a:solidFill>
                  <a:schemeClr val="hlink"/>
                </a:solidFill>
              </a:rPr>
              <a:t> for your research: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600" b="1" smtClean="0">
                <a:solidFill>
                  <a:schemeClr val="hlink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600" b="1" smtClean="0">
                <a:solidFill>
                  <a:schemeClr val="hlink"/>
                </a:solidFill>
                <a:hlinkClick r:id="rId2"/>
              </a:rPr>
              <a:t>http://sydney-harbour-bridge.bos.nsw.edu.au</a:t>
            </a:r>
            <a:r>
              <a:rPr lang="en-AU" sz="1600" b="1" smtClean="0">
                <a:solidFill>
                  <a:schemeClr val="hlink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AU" sz="1600" b="1" smtClean="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AU" sz="1600" b="1" smtClean="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600" b="1" smtClean="0"/>
              <a:t>The following is great for images: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2400" b="1" smtClean="0"/>
              <a:t>http://www.pictureaustralia.org/index.html</a:t>
            </a:r>
            <a:endParaRPr lang="en-AU" sz="1200" b="1" smtClean="0"/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AU" sz="1600" b="1" smtClean="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AU" sz="1600" b="1" smtClean="0">
                <a:solidFill>
                  <a:schemeClr val="hlink"/>
                </a:solidFill>
              </a:rPr>
              <a:t>The best of the rest!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3"/>
              </a:rPr>
              <a:t>http://www.cultureandrecreation.gov.au/articles/harbourbridge/</a:t>
            </a:r>
            <a:endParaRPr lang="en-AU" sz="14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4"/>
              </a:rPr>
              <a:t>http://en.wikipedia.org/wiki/Sydney_Harbour_Bridge</a:t>
            </a:r>
            <a:endParaRPr lang="en-AU" sz="14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5"/>
              </a:rPr>
              <a:t>http://www.bridgeclimb.com/theBridge/default.htm</a:t>
            </a:r>
            <a:endParaRPr lang="en-AU" sz="14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6"/>
              </a:rPr>
              <a:t>http://www.cityofsydney.nsw.gov.au/AboutSydney/HistoryAndArchives/SydneyHistory/HistoricBuildings/SydneyHarbourBridge.asp</a:t>
            </a:r>
            <a:endParaRPr lang="en-AU" sz="14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7"/>
              </a:rPr>
              <a:t>http://www.pylonlookout.com.au/</a:t>
            </a:r>
            <a:endParaRPr lang="en-AU" sz="14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AU" sz="1400" smtClean="0">
                <a:hlinkClick r:id="rId8"/>
              </a:rPr>
              <a:t>http://www.sydneyharbourbridge.info/</a:t>
            </a:r>
            <a:endParaRPr lang="en-AU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A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Year 9 History Assignment/Virtual Site Study&amp;#x0D;&amp;#x0A;The Sydney Harbour Bridge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The Project&amp;#x0D;&amp;#x0A;The Sydney Harbour Bridge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Working Historically&amp;quot;&quot;/&gt;&lt;property id=&quot;20307&quot; value=&quot;258&quot;/&gt;&lt;/object&gt;&lt;object type=&quot;3&quot; unique_id=&quot;10006&quot;&gt;&lt;property id=&quot;20148&quot; value=&quot;5&quot;/&gt;&lt;property id=&quot;20300&quot; value=&quot;Slide 4 - &amp;quot;Working Historically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Course Objectives&amp;quot;&quot;/&gt;&lt;property id=&quot;20307&quot; value=&quot;260&quot;/&gt;&lt;/object&gt;&lt;object type=&quot;3&quot; unique_id=&quot;10008&quot;&gt;&lt;property id=&quot;20148&quot; value=&quot;5&quot;/&gt;&lt;property id=&quot;20300&quot; value=&quot;Slide 6 - &amp;quot;Marking Schedule&amp;quot;&quot;/&gt;&lt;property id=&quot;20307&quot; value=&quot;261&quot;/&gt;&lt;/object&gt;&lt;object type=&quot;3&quot; unique_id=&quot;10009&quot;&gt;&lt;property id=&quot;20148&quot; value=&quot;5&quot;/&gt;&lt;property id=&quot;20300&quot; value=&quot;Slide 7 - &amp;quot;Help&amp;quot;&quot;/&gt;&lt;property id=&quot;20307&quot; value=&quot;262&quot;/&gt;&lt;/object&gt;&lt;object type=&quot;3&quot; unique_id=&quot;10010&quot;&gt;&lt;property id=&quot;20148&quot; value=&quot;5&quot;/&gt;&lt;property id=&quot;20300&quot; value=&quot;Slide 8 - &amp;quot;Getting the research started…&amp;quot;&quot;/&gt;&lt;property id=&quot;20307&quot; value=&quot;263&quot;/&gt;&lt;/object&gt;&lt;/object&gt;&lt;object type=&quot;8&quot; unique_id=&quot;10020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AF386C910B954DB0D9FE892C991F90" ma:contentTypeVersion="0" ma:contentTypeDescription="Create a new document." ma:contentTypeScope="" ma:versionID="21499a3016207a140e8b01b5a614bf2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EADC41D-1025-4A74-B7E1-8A8D68CF9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E4B4842-F886-420E-994D-B4A0CA4C09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D2A8F2-FA83-47FD-B05F-8A4150BD792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724</TotalTime>
  <Words>1218</Words>
  <Application>Microsoft PowerPoint</Application>
  <PresentationFormat>On-screen Show (4:3)</PresentationFormat>
  <Paragraphs>154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Tahoma</vt:lpstr>
      <vt:lpstr>Arial</vt:lpstr>
      <vt:lpstr>Wingdings</vt:lpstr>
      <vt:lpstr>Calibri</vt:lpstr>
      <vt:lpstr>Bookman Old Style</vt:lpstr>
      <vt:lpstr>Franklin Gothic Book</vt:lpstr>
      <vt:lpstr>Garamond</vt:lpstr>
      <vt:lpstr>Verdana</vt:lpstr>
      <vt:lpstr>Slit</vt:lpstr>
      <vt:lpstr>Year 9 History Assignment/Virtual Site Study The Sydney Harbour Bridge</vt:lpstr>
      <vt:lpstr>The Project The Sydney Harbour Bridge</vt:lpstr>
      <vt:lpstr>Working Historically</vt:lpstr>
      <vt:lpstr>Working Historically</vt:lpstr>
      <vt:lpstr>Course Objectives</vt:lpstr>
      <vt:lpstr>Marking Schedule</vt:lpstr>
      <vt:lpstr>Help</vt:lpstr>
      <vt:lpstr>Getting the research started…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valnea lindberg</cp:lastModifiedBy>
  <cp:revision>27</cp:revision>
  <cp:lastPrinted>1601-01-01T00:00:00Z</cp:lastPrinted>
  <dcterms:created xsi:type="dcterms:W3CDTF">1601-01-01T00:00:00Z</dcterms:created>
  <dcterms:modified xsi:type="dcterms:W3CDTF">2011-05-26T22:08:16Z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